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6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860" r:id="rId1"/>
  </p:sldMasterIdLst>
  <p:notesMasterIdLst>
    <p:notesMasterId r:id="rId18"/>
  </p:notesMasterIdLst>
  <p:sldIdLst>
    <p:sldId id="256" r:id="rId2"/>
    <p:sldId id="270" r:id="rId3"/>
    <p:sldId id="258" r:id="rId4"/>
    <p:sldId id="259" r:id="rId5"/>
    <p:sldId id="260" r:id="rId6"/>
    <p:sldId id="261" r:id="rId7"/>
    <p:sldId id="264" r:id="rId8"/>
    <p:sldId id="266" r:id="rId9"/>
    <p:sldId id="267" r:id="rId10"/>
    <p:sldId id="277" r:id="rId11"/>
    <p:sldId id="271" r:id="rId12"/>
    <p:sldId id="272" r:id="rId13"/>
    <p:sldId id="273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5/15/12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BC7EE-92AF-3445-A166-37575389B02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5/15/12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5/15/12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5/15/12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5/15/12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5/15/12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5/15/12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5/15/12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5/15/12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5/15/12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5/15/12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5/15/12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5/15/12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5/15/12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5/15/12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5/15/12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5/15/12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acg6415.wikispaces.com/Security+in+the+News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/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Summer </a:t>
            </a:r>
            <a:r>
              <a:rPr lang="en-US" sz="2800" dirty="0" smtClean="0"/>
              <a:t>2012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Insert a link to the resource (article, video, etc.)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description of what control could have prevented/detected the breach</a:t>
            </a:r>
          </a:p>
          <a:p>
            <a:pPr marL="469900" indent="-457200"/>
            <a:r>
              <a:rPr lang="en-US" dirty="0" smtClean="0"/>
              <a:t>Grading</a:t>
            </a:r>
            <a:r>
              <a:rPr lang="en-US" dirty="0" smtClean="0"/>
              <a:t>:</a:t>
            </a:r>
          </a:p>
          <a:p>
            <a:pPr marL="806450" lvl="1" indent="-457200"/>
            <a:r>
              <a:rPr lang="en-US" dirty="0" smtClean="0"/>
              <a:t>2 </a:t>
            </a:r>
            <a:r>
              <a:rPr lang="en-US" dirty="0" smtClean="0"/>
              <a:t>articles up to 50 </a:t>
            </a:r>
            <a:r>
              <a:rPr lang="en-US" dirty="0" smtClean="0"/>
              <a:t>points</a:t>
            </a:r>
          </a:p>
          <a:p>
            <a:pPr marL="806450" lvl="1" indent="-457200"/>
            <a:r>
              <a:rPr lang="en-US" dirty="0" smtClean="0"/>
              <a:t>1 </a:t>
            </a:r>
            <a:r>
              <a:rPr lang="en-US" dirty="0" smtClean="0"/>
              <a:t>articles up to 40 </a:t>
            </a:r>
            <a:r>
              <a:rPr lang="en-US" dirty="0" smtClean="0"/>
              <a:t>points</a:t>
            </a:r>
          </a:p>
          <a:p>
            <a:pPr marL="1089025" lvl="2" indent="-457200"/>
            <a:r>
              <a:rPr lang="en-US" dirty="0" smtClean="0"/>
              <a:t>Quality counts</a:t>
            </a:r>
          </a:p>
          <a:p>
            <a:pPr marL="806450" lvl="1" indent="-457200"/>
            <a:r>
              <a:rPr lang="en-US" dirty="0" smtClean="0"/>
              <a:t>If </a:t>
            </a:r>
            <a:r>
              <a:rPr lang="en-US" dirty="0" smtClean="0"/>
              <a:t>you post more than 1 article the type of breach needs to be different in </a:t>
            </a:r>
            <a:r>
              <a:rPr lang="en-US" dirty="0" smtClean="0"/>
              <a:t>each.</a:t>
            </a:r>
          </a:p>
          <a:p>
            <a:pPr marL="806450" lvl="1" indent="-457200"/>
            <a:r>
              <a:rPr lang="en-US" dirty="0" smtClean="0"/>
              <a:t>No </a:t>
            </a:r>
            <a:r>
              <a:rPr lang="en-US" dirty="0" smtClean="0"/>
              <a:t>duplicate </a:t>
            </a:r>
            <a:r>
              <a:rPr lang="en-US" smtClean="0"/>
              <a:t>articles </a:t>
            </a:r>
            <a:r>
              <a:rPr lang="en-US" smtClean="0"/>
              <a:t>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350" y="107950"/>
            <a:ext cx="7856538" cy="577850"/>
          </a:xfrm>
        </p:spPr>
        <p:txBody>
          <a:bodyPr/>
          <a:lstStyle/>
          <a:p>
            <a:r>
              <a:rPr lang="en-US" dirty="0" smtClean="0"/>
              <a:t>Research/Project Paper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85800"/>
            <a:ext cx="8839200" cy="57150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Groups of</a:t>
            </a:r>
            <a:r>
              <a:rPr lang="en-US" dirty="0" smtClean="0"/>
              <a:t> 5</a:t>
            </a:r>
          </a:p>
          <a:p>
            <a:r>
              <a:rPr lang="en-US" dirty="0" smtClean="0"/>
              <a:t>Group Assessment</a:t>
            </a:r>
          </a:p>
          <a:p>
            <a:r>
              <a:rPr lang="en-US" dirty="0" smtClean="0"/>
              <a:t>10</a:t>
            </a:r>
            <a:r>
              <a:rPr lang="en-US" dirty="0" smtClean="0"/>
              <a:t> </a:t>
            </a:r>
            <a:r>
              <a:rPr lang="en-US" dirty="0" smtClean="0"/>
              <a:t>page </a:t>
            </a:r>
            <a:r>
              <a:rPr lang="en-US" dirty="0" smtClean="0"/>
              <a:t>final paper</a:t>
            </a:r>
          </a:p>
          <a:p>
            <a:r>
              <a:rPr lang="en-US" dirty="0" smtClean="0"/>
              <a:t>Dates:</a:t>
            </a:r>
          </a:p>
          <a:p>
            <a:pPr lvl="1"/>
            <a:r>
              <a:rPr lang="en-US" dirty="0" smtClean="0"/>
              <a:t>Initial Title (1 sentence) – </a:t>
            </a:r>
            <a:r>
              <a:rPr lang="en-US" dirty="0" smtClean="0"/>
              <a:t>05/04/</a:t>
            </a:r>
            <a:r>
              <a:rPr lang="en-US" dirty="0" smtClean="0"/>
              <a:t>2012</a:t>
            </a:r>
          </a:p>
          <a:p>
            <a:pPr lvl="1"/>
            <a:r>
              <a:rPr lang="en-US" dirty="0" smtClean="0"/>
              <a:t>Summary idea (1 page + group assessment rubric) </a:t>
            </a:r>
            <a:r>
              <a:rPr lang="en-US" dirty="0" smtClean="0"/>
              <a:t>05/13/</a:t>
            </a:r>
            <a:r>
              <a:rPr lang="en-US" dirty="0" smtClean="0"/>
              <a:t>2012</a:t>
            </a:r>
          </a:p>
          <a:p>
            <a:pPr lvl="1"/>
            <a:r>
              <a:rPr lang="en-US" dirty="0" smtClean="0"/>
              <a:t>Draft – 5 page minimum</a:t>
            </a:r>
            <a:r>
              <a:rPr lang="en-US" dirty="0" smtClean="0"/>
              <a:t> – 06/19/</a:t>
            </a:r>
            <a:r>
              <a:rPr lang="en-US" dirty="0" smtClean="0"/>
              <a:t>2012</a:t>
            </a:r>
          </a:p>
          <a:p>
            <a:pPr lvl="1"/>
            <a:r>
              <a:rPr lang="en-US" dirty="0" smtClean="0"/>
              <a:t>Final paper – </a:t>
            </a:r>
            <a:r>
              <a:rPr lang="en-US" dirty="0" smtClean="0"/>
              <a:t>07/</a:t>
            </a:r>
            <a:r>
              <a:rPr lang="en-US" dirty="0" smtClean="0"/>
              <a:t>05/2012</a:t>
            </a:r>
            <a:endParaRPr lang="en-US" dirty="0" smtClean="0"/>
          </a:p>
          <a:p>
            <a:r>
              <a:rPr lang="en-US" dirty="0" smtClean="0"/>
              <a:t>Topics </a:t>
            </a:r>
            <a:r>
              <a:rPr lang="en-US" dirty="0" smtClean="0"/>
              <a:t>(only 2 groups can do the same topic)</a:t>
            </a:r>
          </a:p>
          <a:p>
            <a:pPr lvl="1"/>
            <a:r>
              <a:rPr lang="en-US" dirty="0" smtClean="0"/>
              <a:t>Using </a:t>
            </a:r>
            <a:r>
              <a:rPr lang="en-US" dirty="0" smtClean="0">
                <a:solidFill>
                  <a:schemeClr val="accent6"/>
                </a:solidFill>
              </a:rPr>
              <a:t>OCTAVE Allegro, create an risk assessment</a:t>
            </a:r>
            <a:r>
              <a:rPr lang="en-US" dirty="0" smtClean="0"/>
              <a:t>, using the OCTAVE Allegro worksheets, for an organization you work for or have access to. Identifying between 5-7 critical information assets. Beyond the risk assessment this project requires a summary of how risk assessment fits within the IT Governance frameworks</a:t>
            </a:r>
            <a:endParaRPr lang="en-US" dirty="0" smtClean="0"/>
          </a:p>
          <a:p>
            <a:pPr lvl="1"/>
            <a:r>
              <a:rPr lang="en-US" dirty="0" smtClean="0"/>
              <a:t>Using </a:t>
            </a:r>
            <a:r>
              <a:rPr lang="en-US" dirty="0" smtClean="0"/>
              <a:t>the various </a:t>
            </a:r>
            <a:r>
              <a:rPr lang="en-US" dirty="0" smtClean="0">
                <a:solidFill>
                  <a:srgbClr val="FF33FF"/>
                </a:solidFill>
              </a:rPr>
              <a:t>standards/frameworks</a:t>
            </a:r>
            <a:r>
              <a:rPr lang="en-US" dirty="0" smtClean="0"/>
              <a:t>, COBIT, ISO, ITIL, etc. create a report of the similarities between them and come up with a list of common controls, i.e. create a grand unified control document. The paper should include summaries of each of the frameworks included and a compare/contrast section.</a:t>
            </a:r>
          </a:p>
          <a:p>
            <a:pPr lvl="1"/>
            <a:r>
              <a:rPr lang="en-US" dirty="0" smtClean="0"/>
              <a:t>Research and prepare a report on the compliance issues related to </a:t>
            </a:r>
            <a:r>
              <a:rPr lang="en-US" dirty="0" smtClean="0">
                <a:solidFill>
                  <a:srgbClr val="FF33FF"/>
                </a:solidFill>
              </a:rPr>
              <a:t>SOX and IT Security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In-depth analysis of a </a:t>
            </a:r>
            <a:r>
              <a:rPr lang="en-US" dirty="0" smtClean="0">
                <a:solidFill>
                  <a:srgbClr val="FF33FF"/>
                </a:solidFill>
              </a:rPr>
              <a:t>current topic</a:t>
            </a:r>
            <a:r>
              <a:rPr lang="en-US" dirty="0" smtClean="0"/>
              <a:t> related to accounting and IT-Security (e.g. cloud computing).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58561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67881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083649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796761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An understanding of networking concepts.</a:t>
            </a:r>
          </a:p>
          <a:p>
            <a:r>
              <a:rPr lang="en-US" dirty="0" smtClean="0"/>
              <a:t>You will learn of the importance of IT security to the accounting profession and of the various control frameworks that accountant's rely on for SOX compliance.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shornik@bus.ucf.edu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Hours: </a:t>
            </a:r>
            <a:r>
              <a:rPr lang="en-US" dirty="0" smtClean="0"/>
              <a:t>Tuesday</a:t>
            </a:r>
            <a:r>
              <a:rPr lang="en-US" dirty="0" smtClean="0"/>
              <a:t> &amp; </a:t>
            </a:r>
            <a:r>
              <a:rPr lang="en-US" dirty="0" smtClean="0"/>
              <a:t>Thursday</a:t>
            </a:r>
            <a:r>
              <a:rPr lang="en-US" dirty="0" smtClean="0"/>
              <a:t> 5:00-6:00</a:t>
            </a:r>
            <a:r>
              <a:rPr lang="en-US" sz="2800" dirty="0" smtClean="0"/>
              <a:t>; </a:t>
            </a:r>
            <a:r>
              <a:rPr lang="en-US" sz="2800" dirty="0"/>
              <a:t>and by appointment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</a:t>
            </a:r>
            <a:r>
              <a:rPr lang="en-US" dirty="0" smtClean="0"/>
              <a:t> </a:t>
            </a:r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</a:t>
            </a:r>
            <a:r>
              <a:rPr lang="en-US" dirty="0" smtClean="0"/>
              <a:t> </a:t>
            </a:r>
            <a:r>
              <a:rPr lang="en-US" dirty="0" smtClean="0"/>
              <a:t>Edition by</a:t>
            </a:r>
            <a:r>
              <a:rPr lang="en-US" dirty="0" smtClean="0"/>
              <a:t> Randall J. Boyle and Raymond </a:t>
            </a:r>
            <a:r>
              <a:rPr lang="en-US" dirty="0" smtClean="0"/>
              <a:t>R. </a:t>
            </a:r>
            <a:r>
              <a:rPr lang="en-US" dirty="0" err="1" smtClean="0"/>
              <a:t>Panko</a:t>
            </a:r>
            <a:endParaRPr lang="en-US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7772400" cy="990600"/>
          </a:xfrm>
        </p:spPr>
        <p:txBody>
          <a:bodyPr rIns="30479"/>
          <a:lstStyle/>
          <a:p>
            <a:pPr eaLnBrk="1" hangingPunct="1"/>
            <a:r>
              <a:rPr lang="en-US" dirty="0"/>
              <a:t>Grade Components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1828800"/>
            <a:ext cx="8534400" cy="4343400"/>
          </a:xfrm>
        </p:spPr>
        <p:txBody>
          <a:bodyPr rIns="30479"/>
          <a:lstStyle/>
          <a:p>
            <a:pPr eaLnBrk="1" hangingPunct="1"/>
            <a:r>
              <a:rPr lang="en-US" dirty="0"/>
              <a:t>Exam 1 </a:t>
            </a:r>
            <a:r>
              <a:rPr lang="en-US" dirty="0" smtClean="0"/>
              <a:t>(Ch. 1</a:t>
            </a:r>
            <a:r>
              <a:rPr lang="en-US" dirty="0" smtClean="0"/>
              <a:t> – 4, module A)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/>
              <a:t>250</a:t>
            </a:r>
          </a:p>
          <a:p>
            <a:pPr eaLnBrk="1" hangingPunct="1"/>
            <a:r>
              <a:rPr lang="en-US" dirty="0"/>
              <a:t>Exam 2 </a:t>
            </a:r>
            <a:r>
              <a:rPr lang="en-US" dirty="0" smtClean="0"/>
              <a:t>(Ch. 5- 9)</a:t>
            </a:r>
            <a:r>
              <a:rPr lang="en-US" dirty="0">
                <a:latin typeface="ヒラギノ角ゴ ProN W3" charset="-128"/>
                <a:sym typeface="ヒラギノ角ゴ ProN W3" charset="-128"/>
              </a:rPr>
              <a:t>				</a:t>
            </a:r>
            <a:r>
              <a:rPr lang="en-US" dirty="0" smtClean="0"/>
              <a:t>250</a:t>
            </a:r>
          </a:p>
          <a:p>
            <a:pPr eaLnBrk="1" hangingPunct="1"/>
            <a:r>
              <a:rPr lang="en-US" dirty="0" smtClean="0"/>
              <a:t>Access Control Simulation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/>
              <a:t>100</a:t>
            </a:r>
            <a:endParaRPr lang="en-US" dirty="0" smtClean="0"/>
          </a:p>
          <a:p>
            <a:pPr eaLnBrk="1" hangingPunct="1"/>
            <a:r>
              <a:rPr lang="en-US" dirty="0" smtClean="0">
                <a:sym typeface="ヒラギノ角ゴ ProN W3" charset="-128"/>
              </a:rPr>
              <a:t>Security in the News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 </a:t>
            </a:r>
            <a:r>
              <a:rPr lang="en-US" dirty="0" smtClean="0"/>
              <a:t>50</a:t>
            </a:r>
          </a:p>
          <a:p>
            <a:pPr eaLnBrk="1" hangingPunct="1"/>
            <a:r>
              <a:rPr lang="en-US" dirty="0" smtClean="0">
                <a:sym typeface="ヒラギノ角ゴ ProN W3" charset="-128"/>
              </a:rPr>
              <a:t>Research Paper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/>
              <a:t>200</a:t>
            </a:r>
            <a:endParaRPr lang="en-US" dirty="0" smtClean="0"/>
          </a:p>
          <a:p>
            <a:pPr eaLnBrk="1" hangingPunct="1"/>
            <a:r>
              <a:rPr lang="en-US" dirty="0" smtClean="0"/>
              <a:t>Total </a:t>
            </a:r>
            <a:r>
              <a:rPr lang="en-US" dirty="0"/>
              <a:t>Points</a:t>
            </a:r>
            <a:r>
              <a:rPr lang="en-US" dirty="0">
                <a:latin typeface="ヒラギノ角ゴ ProN W3" charset="-128"/>
                <a:sym typeface="ヒラギノ角ゴ ProN W3" charset="-128"/>
              </a:rPr>
              <a:t>			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>
                <a:sym typeface="ヒラギノ角ゴ ProN W3" charset="-128"/>
              </a:rPr>
              <a:t>8</a:t>
            </a:r>
            <a:r>
              <a:rPr lang="en-US" dirty="0" smtClean="0">
                <a:sym typeface="ヒラギノ角ゴ ProN W3" charset="-128"/>
              </a:rPr>
              <a:t>50</a:t>
            </a:r>
            <a:endParaRPr lang="en-US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Two Part Exams</a:t>
            </a:r>
          </a:p>
          <a:p>
            <a:pPr lvl="1" eaLnBrk="1" hangingPunct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 smtClean="0"/>
              <a:t>Multiple </a:t>
            </a:r>
            <a:r>
              <a:rPr lang="en-US" dirty="0"/>
              <a:t>choice</a:t>
            </a:r>
          </a:p>
          <a:p>
            <a:pPr lvl="2" eaLnBrk="1" hangingPunct="1"/>
            <a:r>
              <a:rPr lang="en-US" dirty="0" smtClean="0"/>
              <a:t>Matching</a:t>
            </a:r>
          </a:p>
          <a:p>
            <a:pPr lvl="3" eaLnBrk="1" hangingPunct="1"/>
            <a:r>
              <a:rPr lang="en-US" dirty="0" smtClean="0"/>
              <a:t>Time Limit 45 – 60 minutes</a:t>
            </a:r>
            <a:endParaRPr lang="en-US" dirty="0" smtClean="0"/>
          </a:p>
          <a:p>
            <a:pPr lvl="1"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/>
              <a:t>Short-</a:t>
            </a:r>
            <a:r>
              <a:rPr lang="en-US" dirty="0" smtClean="0"/>
              <a:t>answer / Essay (with Notes/</a:t>
            </a:r>
            <a:r>
              <a:rPr lang="en-US" dirty="0" smtClean="0"/>
              <a:t>Book)</a:t>
            </a:r>
          </a:p>
          <a:p>
            <a:pPr lvl="3" eaLnBrk="1" hangingPunct="1"/>
            <a:r>
              <a:rPr lang="en-US" dirty="0" smtClean="0"/>
              <a:t>Time Limit 2 hours</a:t>
            </a:r>
          </a:p>
          <a:p>
            <a:pPr lvl="1" eaLnBrk="1" hangingPunct="1"/>
            <a:r>
              <a:rPr lang="en-US" dirty="0" smtClean="0"/>
              <a:t>Exams can be taken in any order</a:t>
            </a:r>
            <a:endParaRPr lang="en-US" dirty="0" smtClean="0"/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772400" cy="914400"/>
          </a:xfrm>
        </p:spPr>
        <p:txBody>
          <a:bodyPr rIns="30479"/>
          <a:lstStyle/>
          <a:p>
            <a:pPr eaLnBrk="1" hangingPunct="1"/>
            <a:r>
              <a:rPr lang="en-US"/>
              <a:t>WikiSpace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>
          <a:xfrm>
            <a:off x="762000" y="1676400"/>
            <a:ext cx="7924800" cy="4724400"/>
          </a:xfrm>
        </p:spPr>
        <p:txBody>
          <a:bodyPr rIns="30479"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000" dirty="0"/>
              <a:t>E-mail Invitation or Click “Join” button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Join if you haven’t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/>
              <a:t>Collaborative Web Pages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You can Add material to any page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You can Edit material already posted to a page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You can Delete material posted to a page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You can Create a new page with new material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/>
              <a:t>Material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text content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Hyperlinks</a:t>
            </a:r>
          </a:p>
          <a:p>
            <a:pPr marL="1182688" lvl="2" eaLnBrk="1" hangingPunct="1">
              <a:lnSpc>
                <a:spcPct val="80000"/>
              </a:lnSpc>
            </a:pPr>
            <a:r>
              <a:rPr lang="en-US" sz="1600" dirty="0"/>
              <a:t>WebPages, Podcasts, Video, Audio, etc</a:t>
            </a:r>
            <a:r>
              <a:rPr lang="en-US" sz="1600" dirty="0" smtClean="0"/>
              <a:t>.</a:t>
            </a:r>
          </a:p>
          <a:p>
            <a:pPr marL="563563" eaLnBrk="1" hangingPunct="1">
              <a:lnSpc>
                <a:spcPct val="80000"/>
              </a:lnSpc>
            </a:pPr>
            <a:r>
              <a:rPr lang="en-US" sz="2000" dirty="0" smtClean="0"/>
              <a:t>Group Research/Project Paper</a:t>
            </a:r>
          </a:p>
          <a:p>
            <a:pPr marL="900113" lvl="1" eaLnBrk="1" hangingPunct="1">
              <a:lnSpc>
                <a:spcPct val="80000"/>
              </a:lnSpc>
            </a:pPr>
            <a:r>
              <a:rPr lang="en-US" sz="1800" dirty="0" smtClean="0"/>
              <a:t>Each group will have its own Team </a:t>
            </a:r>
            <a:r>
              <a:rPr lang="en-US" sz="1800" dirty="0" err="1" smtClean="0"/>
              <a:t>page(s</a:t>
            </a:r>
            <a:r>
              <a:rPr lang="en-US" sz="1800" dirty="0" smtClean="0"/>
              <a:t>) for supporting collaborative work.</a:t>
            </a:r>
            <a:endParaRPr lang="en-US" sz="1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Wiki Pages to Update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>
                <a:hlinkClick r:id="rId2"/>
              </a:rPr>
              <a:t>Security in the News</a:t>
            </a:r>
            <a:endParaRPr lang="en-US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Exhibit">
      <a:dk1>
        <a:sysClr val="windowText" lastClr="000000"/>
      </a:dk1>
      <a:lt1>
        <a:sysClr val="window" lastClr="FFFFFF"/>
      </a:lt1>
      <a:dk2>
        <a:srgbClr val="1C3264"/>
      </a:dk2>
      <a:lt2>
        <a:srgbClr val="CCCCCC"/>
      </a:lt2>
      <a:accent1>
        <a:srgbClr val="3399FF"/>
      </a:accent1>
      <a:accent2>
        <a:srgbClr val="69FFFF"/>
      </a:accent2>
      <a:accent3>
        <a:srgbClr val="CCFF33"/>
      </a:accent3>
      <a:accent4>
        <a:srgbClr val="3333FF"/>
      </a:accent4>
      <a:accent5>
        <a:srgbClr val="9933FF"/>
      </a:accent5>
      <a:accent6>
        <a:srgbClr val="FF33FF"/>
      </a:accent6>
      <a:hlink>
        <a:srgbClr val="6699FF"/>
      </a:hlink>
      <a:folHlink>
        <a:srgbClr val="9999CC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180</TotalTime>
  <Pages>0</Pages>
  <Words>815</Words>
  <Characters>0</Characters>
  <Application>Microsoft Macintosh PowerPoint</Application>
  <PresentationFormat>On-screen Show (4:3)</PresentationFormat>
  <Lines>0</Lines>
  <Paragraphs>116</Paragraphs>
  <Slides>16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WikiSpace</vt:lpstr>
      <vt:lpstr>Wiki Pages to Update</vt:lpstr>
      <vt:lpstr>Security In The News</vt:lpstr>
      <vt:lpstr>Research/Project Paper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16</cp:revision>
  <dcterms:created xsi:type="dcterms:W3CDTF">2012-05-15T15:40:13Z</dcterms:created>
  <dcterms:modified xsi:type="dcterms:W3CDTF">2012-05-15T15:57:12Z</dcterms:modified>
</cp:coreProperties>
</file>